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14"/>
  </p:notesMasterIdLst>
  <p:sldIdLst>
    <p:sldId id="256" r:id="rId2"/>
    <p:sldId id="265" r:id="rId3"/>
    <p:sldId id="263" r:id="rId4"/>
    <p:sldId id="274" r:id="rId5"/>
    <p:sldId id="257" r:id="rId6"/>
    <p:sldId id="275" r:id="rId7"/>
    <p:sldId id="276" r:id="rId8"/>
    <p:sldId id="277" r:id="rId9"/>
    <p:sldId id="278" r:id="rId10"/>
    <p:sldId id="266" r:id="rId11"/>
    <p:sldId id="273" r:id="rId12"/>
    <p:sldId id="27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71FF71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70" autoAdjust="0"/>
    <p:restoredTop sz="94660"/>
  </p:normalViewPr>
  <p:slideViewPr>
    <p:cSldViewPr>
      <p:cViewPr varScale="1">
        <p:scale>
          <a:sx n="83" d="100"/>
          <a:sy n="83" d="100"/>
        </p:scale>
        <p:origin x="370" y="67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2A697F-EA57-4CE4-AA5B-E84C0D5D069F}" type="datetimeFigureOut">
              <a:rPr lang="de-AT" smtClean="0"/>
              <a:t>23.10.2023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6890DA-0B43-4F4B-B280-E9455BE4295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15020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7DC6-4B5B-4DAC-BE78-BE3302EA2C13}" type="datetime1">
              <a:rPr lang="de-AT" smtClean="0"/>
              <a:t>23.10.2023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Ökologische Waldbewirtschaftung - DI Hans Grundner</a:t>
            </a: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D2513-0FD9-402E-8071-EEA27AB9B90B}" type="slidenum">
              <a:rPr lang="de-AT" altLang="de-DE" smtClean="0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32437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0FB3D-8C91-4C5B-A146-213D1374D44C}" type="datetime1">
              <a:rPr lang="de-AT" smtClean="0"/>
              <a:t>23.10.2023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Ökologische Waldbewirtschaftung - DI Hans Grundner</a:t>
            </a: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F4C06-4CEC-456E-904F-20B3FD38A7AD}" type="slidenum">
              <a:rPr lang="de-AT" altLang="de-DE" smtClean="0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813921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D8EE1-2543-4493-8107-BCAFDA5DE0A0}" type="datetime1">
              <a:rPr lang="de-AT" smtClean="0"/>
              <a:t>23.10.2023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Ökologische Waldbewirtschaftung - DI Hans Grundner</a:t>
            </a: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F288-53E1-4BA5-9779-CC2AB4083A1F}" type="slidenum">
              <a:rPr lang="de-AT" altLang="de-DE" smtClean="0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867135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1E46-3FA0-4F02-8E51-D33F4ADC8F5E}" type="datetime1">
              <a:rPr lang="de-AT" smtClean="0"/>
              <a:t>23.10.2023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Ökologische Waldbewirtschaftung - DI Hans Grundner</a:t>
            </a: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30F6-5EAE-44FC-A0D5-D637BF6E3DE2}" type="slidenum">
              <a:rPr lang="de-AT" altLang="de-DE" smtClean="0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604721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0C3C-7DD9-4D1C-86B4-49308A59632A}" type="datetime1">
              <a:rPr lang="de-AT" smtClean="0"/>
              <a:t>23.10.2023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Ökologische Waldbewirtschaftung - DI Hans Grundner</a:t>
            </a: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C31F-F895-42D8-AE20-F4D525DC9F09}" type="slidenum">
              <a:rPr lang="de-AT" altLang="de-DE" smtClean="0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2604757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3C78D-4D18-4C58-A59A-B127758C2050}" type="datetime1">
              <a:rPr lang="de-AT" smtClean="0"/>
              <a:t>23.10.2023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Ökologische Waldbewirtschaftung - DI Hans Grundner</a:t>
            </a:r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F2D1A-0543-42A0-AEE3-680F40675A88}" type="slidenum">
              <a:rPr lang="de-AT" altLang="de-DE" smtClean="0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782505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CB0C-7114-4F8C-8891-91F40747C066}" type="datetime1">
              <a:rPr lang="de-AT" smtClean="0"/>
              <a:t>23.10.2023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Ökologische Waldbewirtschaftung - DI Hans Grundner</a:t>
            </a:r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3C83-D859-468F-B9F5-9A43828A1EA4}" type="slidenum">
              <a:rPr lang="de-AT" altLang="de-DE" smtClean="0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2586527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4C0A8-8C45-40FB-A716-51C6C85614C5}" type="datetime1">
              <a:rPr lang="de-AT" smtClean="0"/>
              <a:t>23.10.2023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Ökologische Waldbewirtschaftung - DI Hans Grundner</a:t>
            </a:r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8ED5-A61E-4096-ADE0-A5512FDC421D}" type="slidenum">
              <a:rPr lang="de-AT" altLang="de-DE" smtClean="0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968176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5199-F8AA-4811-8D7F-7EA1E5DCF02D}" type="datetime1">
              <a:rPr lang="de-AT" smtClean="0"/>
              <a:t>23.10.2023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Ökologische Waldbewirtschaftung - DI Hans Grundner</a:t>
            </a:r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E7FF-C06C-465F-ABE8-19160F59112B}" type="slidenum">
              <a:rPr lang="de-AT" altLang="de-DE" smtClean="0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506092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2F3FB-CBCB-48DB-9FBA-410AFA301368}" type="datetime1">
              <a:rPr lang="de-AT" smtClean="0"/>
              <a:t>23.10.2023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Ökologische Waldbewirtschaftung - DI Hans Grundner</a:t>
            </a:r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1E0F-FC2B-46F4-9852-A9C7F8E85B37}" type="slidenum">
              <a:rPr lang="de-AT" altLang="de-DE" smtClean="0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2620001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DEC5-6604-4C9F-9148-CB1C2E9F35B4}" type="datetime1">
              <a:rPr lang="de-AT" smtClean="0"/>
              <a:t>23.10.2023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Ökologische Waldbewirtschaftung - DI Hans Grundner</a:t>
            </a:r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0CA70-D839-4B6C-AD4E-D9064A005927}" type="slidenum">
              <a:rPr lang="de-AT" altLang="de-DE" smtClean="0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498744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80292" y="365125"/>
            <a:ext cx="890035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409B8-D8B1-4CB9-8CF5-C0B979AECB6E}" type="datetime1">
              <a:rPr lang="de-AT" smtClean="0"/>
              <a:t>23.10.2023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Ökologische Waldbewirtschaftung - DI Hans Grundner</a:t>
            </a: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051A4-2B5A-4A4E-A227-DA5BBD63EE21}" type="slidenum">
              <a:rPr lang="de-AT" altLang="de-DE" smtClean="0"/>
              <a:pPr/>
              <a:t>‹Nr.›</a:t>
            </a:fld>
            <a:endParaRPr lang="de-AT" altLang="de-DE"/>
          </a:p>
        </p:txBody>
      </p:sp>
      <p:pic>
        <p:nvPicPr>
          <p:cNvPr id="7" name="Picture 10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1157" y="235095"/>
            <a:ext cx="719136" cy="648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k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0652" y="230188"/>
            <a:ext cx="1780169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045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ura2000.wald.or.at/" TargetMode="External"/><Relationship Id="rId2" Type="http://schemas.openxmlformats.org/officeDocument/2006/relationships/hyperlink" Target="https://www.noe.gv.at/noe/Naturschutz/Naturschutz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wohllebens-waldakademie.de/urwaldprojekt" TargetMode="External"/><Relationship Id="rId4" Type="http://schemas.openxmlformats.org/officeDocument/2006/relationships/hyperlink" Target="http://www.umweltbundesamt.at/umweltthemen/naturschutz/schutzgebiete/natura2000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4800" b="1" dirty="0" smtClean="0"/>
              <a:t>Möglichkeiten einer ökologischen Waldbewirtschaftung </a:t>
            </a:r>
            <a:endParaRPr lang="de-DE" sz="4800" b="1" dirty="0" smtClean="0"/>
          </a:p>
          <a:p>
            <a:pPr marL="0" indent="0" algn="ctr">
              <a:buNone/>
            </a:pPr>
            <a:r>
              <a:rPr lang="de-DE" sz="4800" dirty="0" smtClean="0"/>
              <a:t>am </a:t>
            </a:r>
            <a:r>
              <a:rPr lang="de-DE" sz="4800" dirty="0" smtClean="0"/>
              <a:t>Beispiel des Europaschutzgebietes Kamp- und </a:t>
            </a:r>
            <a:r>
              <a:rPr lang="de-DE" sz="4800" dirty="0" err="1" smtClean="0"/>
              <a:t>Kremstal</a:t>
            </a:r>
            <a:endParaRPr lang="de-DE" sz="4800" dirty="0" smtClean="0"/>
          </a:p>
          <a:p>
            <a:pPr marL="0" indent="0" algn="ctr">
              <a:buNone/>
            </a:pPr>
            <a:endParaRPr lang="de-DE" sz="4800" dirty="0" smtClean="0"/>
          </a:p>
          <a:p>
            <a:pPr marL="0" indent="0" algn="ctr">
              <a:buNone/>
            </a:pPr>
            <a:r>
              <a:rPr lang="de-DE" sz="3600" dirty="0" smtClean="0"/>
              <a:t> </a:t>
            </a:r>
            <a:endParaRPr lang="de-AT" sz="360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Ökologische Waldbewirtschaftung - DI Hans Grundner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Ausblick:</a:t>
            </a:r>
            <a:endParaRPr lang="de-DE" altLang="de-DE" dirty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idx="1"/>
          </p:nvPr>
        </p:nvSpPr>
        <p:spPr>
          <a:xfrm>
            <a:off x="838200" y="1832978"/>
            <a:ext cx="10515600" cy="4699719"/>
          </a:xfrm>
          <a:solidFill>
            <a:srgbClr val="92D050"/>
          </a:solidFill>
        </p:spPr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de-DE" altLang="de-DE" sz="2400" b="1" u="sng" dirty="0" smtClean="0"/>
              <a:t>Ziele:</a:t>
            </a:r>
            <a:endParaRPr lang="de-DE" altLang="de-DE" sz="2400" b="1" u="sng" dirty="0"/>
          </a:p>
          <a:p>
            <a:r>
              <a:rPr lang="de-DE" altLang="de-DE" sz="2400" dirty="0"/>
              <a:t>Überarbeitung der LRT- Ausweisung (Ausdehnung, Lage, Größe)</a:t>
            </a:r>
          </a:p>
          <a:p>
            <a:r>
              <a:rPr lang="de-DE" altLang="de-DE" sz="2400" dirty="0" smtClean="0"/>
              <a:t>Zusammenführung </a:t>
            </a:r>
            <a:r>
              <a:rPr lang="de-DE" altLang="de-DE" sz="2400" dirty="0"/>
              <a:t>der Ergebnisse der Selbstbeurteilung der Waldeigentümer nach den GEZ Kriterien</a:t>
            </a:r>
          </a:p>
          <a:p>
            <a:r>
              <a:rPr lang="de-DE" altLang="de-DE" sz="2400" dirty="0"/>
              <a:t>Erstellung eines Praxis-Leitfaden für die FFH-konforme Bewirtschaftung der Wald-LRT im EG unter Berücksichtigung der GEZ-Kriterien</a:t>
            </a:r>
          </a:p>
          <a:p>
            <a:r>
              <a:rPr lang="de-DE" altLang="de-DE" sz="2400" dirty="0"/>
              <a:t>Empfehlungen für die Waldbewirtschaftung in Hinblick auf spezielle Arten (etwa Belassen von Bäumen der Terminalphase vor Ort)</a:t>
            </a:r>
          </a:p>
          <a:p>
            <a:r>
              <a:rPr lang="de-DE" altLang="de-DE" sz="2400" dirty="0">
                <a:solidFill>
                  <a:srgbClr val="C00000"/>
                </a:solidFill>
              </a:rPr>
              <a:t>Den Dialog </a:t>
            </a:r>
            <a:r>
              <a:rPr lang="de-DE" altLang="de-DE" sz="2400" dirty="0" smtClean="0">
                <a:solidFill>
                  <a:srgbClr val="C00000"/>
                </a:solidFill>
              </a:rPr>
              <a:t>noch breiter aufstellen, weiterführen </a:t>
            </a:r>
            <a:r>
              <a:rPr lang="de-DE" altLang="de-DE" sz="2400" dirty="0">
                <a:solidFill>
                  <a:srgbClr val="C00000"/>
                </a:solidFill>
              </a:rPr>
              <a:t>und gemeinsam Lösungen </a:t>
            </a:r>
            <a:r>
              <a:rPr lang="de-DE" altLang="de-DE" sz="2400" dirty="0" smtClean="0">
                <a:solidFill>
                  <a:srgbClr val="C00000"/>
                </a:solidFill>
              </a:rPr>
              <a:t>erarbeiten</a:t>
            </a:r>
            <a:endParaRPr lang="de-DE" altLang="de-DE" sz="2400" dirty="0">
              <a:solidFill>
                <a:srgbClr val="C00000"/>
              </a:solidFill>
            </a:endParaRPr>
          </a:p>
          <a:p>
            <a:r>
              <a:rPr lang="de-DE" altLang="de-DE" sz="2400" dirty="0">
                <a:solidFill>
                  <a:srgbClr val="C00000"/>
                </a:solidFill>
              </a:rPr>
              <a:t>„Entkriminalisierung“ der Waldeigentümer !!</a:t>
            </a:r>
          </a:p>
          <a:p>
            <a:endParaRPr lang="de-DE" altLang="de-DE" sz="2400" dirty="0" smtClean="0"/>
          </a:p>
          <a:p>
            <a:pPr marL="0" indent="0">
              <a:buNone/>
            </a:pPr>
            <a:endParaRPr lang="de-DE" altLang="de-DE" sz="2400" dirty="0"/>
          </a:p>
          <a:p>
            <a:endParaRPr lang="de-DE" altLang="de-DE" sz="2400" dirty="0" smtClean="0"/>
          </a:p>
          <a:p>
            <a:endParaRPr lang="de-DE" altLang="de-DE" sz="2400" dirty="0"/>
          </a:p>
          <a:p>
            <a:endParaRPr lang="de-DE" altLang="de-DE" sz="2400" u="sng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Ökologische Waldbewirtschaftung - DI Hans Grundner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39106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>
          <a:xfrm>
            <a:off x="1487488" y="1628800"/>
            <a:ext cx="8900359" cy="4248471"/>
          </a:xfrm>
        </p:spPr>
        <p:txBody>
          <a:bodyPr>
            <a:normAutofit/>
          </a:bodyPr>
          <a:lstStyle/>
          <a:p>
            <a:r>
              <a:rPr lang="de-DE" altLang="de-DE" sz="2000" b="1" dirty="0" smtClean="0"/>
              <a:t>Weiterführende Links:</a:t>
            </a:r>
            <a:br>
              <a:rPr lang="de-DE" altLang="de-DE" sz="2000" b="1" dirty="0" smtClean="0"/>
            </a:br>
            <a:r>
              <a:rPr lang="de-DE" altLang="de-DE" sz="2000" b="1" dirty="0" smtClean="0"/>
              <a:t/>
            </a:r>
            <a:br>
              <a:rPr lang="de-DE" altLang="de-DE" sz="2000" b="1" dirty="0" smtClean="0"/>
            </a:br>
            <a:r>
              <a:rPr lang="de-AT" sz="2000" b="1" dirty="0">
                <a:hlinkClick r:id="rId2"/>
              </a:rPr>
              <a:t>Naturschutz - Land Niederösterreich (noe.gv.at)</a:t>
            </a:r>
            <a:r>
              <a:rPr lang="de-DE" altLang="de-DE" sz="2000" b="1" dirty="0"/>
              <a:t/>
            </a:r>
            <a:br>
              <a:rPr lang="de-DE" altLang="de-DE" sz="2000" b="1" dirty="0"/>
            </a:br>
            <a:r>
              <a:rPr lang="de-DE" altLang="de-DE" sz="2000" b="1" dirty="0" smtClean="0">
                <a:hlinkClick r:id="rId3"/>
              </a:rPr>
              <a:t>www.natura2000.wald.or.at</a:t>
            </a:r>
            <a:r>
              <a:rPr lang="de-DE" altLang="de-DE" sz="2000" b="1" dirty="0"/>
              <a:t/>
            </a:r>
            <a:br>
              <a:rPr lang="de-DE" altLang="de-DE" sz="2000" b="1" dirty="0"/>
            </a:br>
            <a:r>
              <a:rPr lang="de-DE" altLang="de-DE" sz="2000" b="1" dirty="0" smtClean="0">
                <a:hlinkClick r:id="rId4"/>
              </a:rPr>
              <a:t>www.umweltbundesamt.at/umweltthemen/naturschutz/schutzgebiete/natura2000</a:t>
            </a:r>
            <a:r>
              <a:rPr lang="de-DE" altLang="de-DE" sz="2000" b="1" dirty="0" smtClean="0"/>
              <a:t/>
            </a:r>
            <a:br>
              <a:rPr lang="de-DE" altLang="de-DE" sz="2000" b="1" dirty="0" smtClean="0"/>
            </a:br>
            <a:r>
              <a:rPr lang="de-DE" altLang="de-DE" sz="2000" b="1" dirty="0"/>
              <a:t/>
            </a:r>
            <a:br>
              <a:rPr lang="de-DE" altLang="de-DE" sz="2000" b="1" dirty="0"/>
            </a:br>
            <a:r>
              <a:rPr lang="de-DE" altLang="de-DE" sz="2000" b="1" dirty="0">
                <a:hlinkClick r:id="rId5"/>
              </a:rPr>
              <a:t>https</a:t>
            </a:r>
            <a:r>
              <a:rPr lang="de-DE" altLang="de-DE" sz="2000" b="1">
                <a:hlinkClick r:id="rId5"/>
              </a:rPr>
              <a:t>://</a:t>
            </a:r>
            <a:r>
              <a:rPr lang="de-DE" altLang="de-DE" sz="2000" b="1" smtClean="0">
                <a:hlinkClick r:id="rId5"/>
              </a:rPr>
              <a:t>www.wohllebens-waldakademie.de/urwaldprojekt</a:t>
            </a:r>
            <a:r>
              <a:rPr lang="de-DE" altLang="de-DE" sz="2000" b="1" smtClean="0"/>
              <a:t/>
            </a:r>
            <a:br>
              <a:rPr lang="de-DE" altLang="de-DE" sz="2000" b="1" smtClean="0"/>
            </a:br>
            <a:r>
              <a:rPr lang="de-DE" altLang="de-DE" sz="2000" b="1" dirty="0" smtClean="0"/>
              <a:t/>
            </a:r>
            <a:br>
              <a:rPr lang="de-DE" altLang="de-DE" sz="2000" b="1" dirty="0" smtClean="0"/>
            </a:br>
            <a:r>
              <a:rPr lang="de-DE" altLang="de-DE" sz="2000" b="1" dirty="0" smtClean="0"/>
              <a:t>etc.</a:t>
            </a:r>
            <a:br>
              <a:rPr lang="de-DE" altLang="de-DE" sz="2000" b="1" dirty="0" smtClean="0"/>
            </a:br>
            <a:r>
              <a:rPr lang="de-DE" altLang="de-DE" sz="2000" b="1" dirty="0" smtClean="0"/>
              <a:t/>
            </a:r>
            <a:br>
              <a:rPr lang="de-DE" altLang="de-DE" sz="2000" b="1" dirty="0" smtClean="0"/>
            </a:br>
            <a:endParaRPr lang="de-DE" altLang="de-DE" sz="2000" b="1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Ökologische Waldbewirtschaftung - DI Hans Grundner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3515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>
          <a:xfrm>
            <a:off x="1487488" y="2420888"/>
            <a:ext cx="8900359" cy="1944216"/>
          </a:xfrm>
        </p:spPr>
        <p:txBody>
          <a:bodyPr>
            <a:normAutofit/>
          </a:bodyPr>
          <a:lstStyle/>
          <a:p>
            <a:pPr algn="ctr"/>
            <a:r>
              <a:rPr lang="de-DE" altLang="de-DE" sz="6600" b="1" dirty="0" smtClean="0"/>
              <a:t>Herzlichen Dank für Ihre Aufmerksamkeit!</a:t>
            </a:r>
            <a:endParaRPr lang="de-DE" altLang="de-DE" sz="6600" b="1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Ökologische Waldbewirtschaftung - DI Hans Grundner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7539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altLang="de-DE" u="sng" dirty="0" smtClean="0"/>
              <a:t>Übersicht:</a:t>
            </a:r>
          </a:p>
          <a:p>
            <a:r>
              <a:rPr lang="de-DE" altLang="de-DE" dirty="0" smtClean="0"/>
              <a:t>Kurze Vorstellung des Landesforstdienstes für Niederösterreich</a:t>
            </a:r>
          </a:p>
          <a:p>
            <a:r>
              <a:rPr lang="de-DE" altLang="de-DE" dirty="0" smtClean="0"/>
              <a:t>Grundsätze einer ökologischen Waldbewirtschaftung</a:t>
            </a:r>
          </a:p>
          <a:p>
            <a:r>
              <a:rPr lang="de-DE" altLang="de-DE" dirty="0" smtClean="0"/>
              <a:t>Problematik in Europaschutzgebieten am Beispiel EG Kamp-</a:t>
            </a:r>
            <a:r>
              <a:rPr lang="de-DE" altLang="de-DE" dirty="0" err="1" smtClean="0"/>
              <a:t>Kremstal</a:t>
            </a:r>
            <a:endParaRPr lang="de-DE" altLang="de-DE" dirty="0" smtClean="0"/>
          </a:p>
          <a:p>
            <a:pPr lvl="1"/>
            <a:r>
              <a:rPr lang="de-DE" altLang="de-DE" sz="2000" dirty="0" smtClean="0"/>
              <a:t>Arbeitsgruppe Buchenwald-LRT</a:t>
            </a:r>
            <a:endParaRPr lang="de-DE" altLang="de-DE" sz="2400" dirty="0" smtClean="0"/>
          </a:p>
          <a:p>
            <a:r>
              <a:rPr lang="de-DE" altLang="de-DE" dirty="0" smtClean="0"/>
              <a:t>Ausblick</a:t>
            </a:r>
            <a:endParaRPr lang="de-DE" altLang="de-DE" sz="2400" dirty="0" smtClean="0"/>
          </a:p>
          <a:p>
            <a:pPr lvl="2"/>
            <a:endParaRPr lang="de-DE" altLang="de-DE" sz="1600" dirty="0" smtClean="0"/>
          </a:p>
          <a:p>
            <a:endParaRPr lang="de-DE" altLang="de-DE" sz="2400" dirty="0" smtClean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Ökologische Waldbewirtschaftung - DI Hans Grundner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64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838200" y="1268761"/>
            <a:ext cx="10515600" cy="49082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4400" b="1" dirty="0" smtClean="0"/>
              <a:t>Landesforstdienst Niederösterreich</a:t>
            </a:r>
          </a:p>
          <a:p>
            <a:pPr marL="0" indent="0" algn="ctr">
              <a:buNone/>
            </a:pPr>
            <a:r>
              <a:rPr lang="de-DE" sz="3600" b="1" dirty="0" smtClean="0"/>
              <a:t>Struktur</a:t>
            </a:r>
            <a:endParaRPr lang="de-DE" sz="3600" b="1" dirty="0"/>
          </a:p>
          <a:p>
            <a:r>
              <a:rPr lang="de-DE" b="1" dirty="0" smtClean="0"/>
              <a:t>Landesforstdirektion in St. Pölten </a:t>
            </a:r>
            <a:r>
              <a:rPr lang="de-DE" sz="2000" dirty="0" smtClean="0"/>
              <a:t>(Abteilung LF4 – Forstwirtschaft)</a:t>
            </a:r>
          </a:p>
          <a:p>
            <a:pPr lvl="1"/>
            <a:r>
              <a:rPr lang="de-DE" dirty="0" smtClean="0"/>
              <a:t>9 Forstakademiker, eine Forstakademikerin</a:t>
            </a:r>
          </a:p>
          <a:p>
            <a:pPr lvl="1"/>
            <a:r>
              <a:rPr lang="de-DE" dirty="0" smtClean="0"/>
              <a:t>7 Förster, eine Försterin</a:t>
            </a:r>
          </a:p>
          <a:p>
            <a:pPr lvl="1"/>
            <a:r>
              <a:rPr lang="de-DE" dirty="0" smtClean="0"/>
              <a:t>5 Sachbearbeiterinnen</a:t>
            </a:r>
          </a:p>
          <a:p>
            <a:r>
              <a:rPr lang="de-DE" b="1" dirty="0" smtClean="0"/>
              <a:t>15 Bezirksforstinspektionen für 20 Bezirksverwaltungsbehörden</a:t>
            </a:r>
          </a:p>
          <a:p>
            <a:pPr lvl="1"/>
            <a:r>
              <a:rPr lang="de-DE" dirty="0" smtClean="0"/>
              <a:t>15 Bezirks- Forstakademiker</a:t>
            </a:r>
          </a:p>
          <a:p>
            <a:pPr lvl="1"/>
            <a:r>
              <a:rPr lang="de-DE" dirty="0" smtClean="0"/>
              <a:t>45 Bezirksförster mit eigenen Forstaufsichtsbereichen</a:t>
            </a:r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Ökologische Waldbewirtschaftung - DI Hans Grundner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926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838200" y="1268761"/>
            <a:ext cx="10515600" cy="49082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4400" b="1" dirty="0" smtClean="0"/>
              <a:t>Landesforstdienst Niederösterreich</a:t>
            </a:r>
          </a:p>
          <a:p>
            <a:pPr marL="0" indent="0" algn="ctr">
              <a:buNone/>
            </a:pPr>
            <a:r>
              <a:rPr lang="de-DE" sz="3600" b="1" dirty="0" smtClean="0"/>
              <a:t>Aufgaben</a:t>
            </a:r>
            <a:endParaRPr lang="de-DE" sz="3600" b="1" dirty="0"/>
          </a:p>
          <a:p>
            <a:pPr lvl="1"/>
            <a:r>
              <a:rPr lang="de-DE" b="1" dirty="0" smtClean="0"/>
              <a:t>Forstaufsicht</a:t>
            </a:r>
            <a:r>
              <a:rPr lang="de-DE" dirty="0" smtClean="0"/>
              <a:t> – Überwachung der Wälder nach dem Forstgesetz 1975</a:t>
            </a:r>
          </a:p>
          <a:p>
            <a:pPr lvl="1"/>
            <a:r>
              <a:rPr lang="de-DE" b="1" dirty="0" smtClean="0"/>
              <a:t>Sachverständigentätigkeit</a:t>
            </a:r>
            <a:r>
              <a:rPr lang="de-DE" dirty="0" smtClean="0"/>
              <a:t> für Forst, Jagd, Fischerei und </a:t>
            </a:r>
            <a:r>
              <a:rPr lang="de-DE" dirty="0" smtClean="0">
                <a:solidFill>
                  <a:srgbClr val="C00000"/>
                </a:solidFill>
              </a:rPr>
              <a:t>Naturschutz </a:t>
            </a:r>
            <a:endParaRPr lang="de-AT" dirty="0" smtClean="0">
              <a:solidFill>
                <a:srgbClr val="C00000"/>
              </a:solidFill>
            </a:endParaRPr>
          </a:p>
          <a:p>
            <a:pPr lvl="1"/>
            <a:r>
              <a:rPr lang="de-DE" b="1" dirty="0" smtClean="0"/>
              <a:t>Abwicklung der Förderung Waldwirtschaft </a:t>
            </a:r>
            <a:r>
              <a:rPr lang="de-DE" dirty="0" smtClean="0"/>
              <a:t>– Abwicklung Waldfonds und Ländliche Entwicklung (LE</a:t>
            </a:r>
            <a:r>
              <a:rPr lang="de-DE" dirty="0" smtClean="0"/>
              <a:t>) Beispiele:</a:t>
            </a:r>
            <a:endParaRPr lang="de-DE" dirty="0" smtClean="0"/>
          </a:p>
          <a:p>
            <a:pPr lvl="2"/>
            <a:r>
              <a:rPr lang="de-DE" dirty="0" smtClean="0"/>
              <a:t>Naturschutzkartierung Stift </a:t>
            </a:r>
            <a:r>
              <a:rPr lang="de-DE" dirty="0" smtClean="0"/>
              <a:t>Altenburg</a:t>
            </a:r>
          </a:p>
          <a:p>
            <a:pPr lvl="2"/>
            <a:r>
              <a:rPr lang="de-DE" dirty="0" smtClean="0"/>
              <a:t>Veteranen- Höhlenbaumförderung (seit 2017 insgesamt 22.000 Bäume – 1,8 Mio. Förderung in NÖ)</a:t>
            </a:r>
          </a:p>
          <a:p>
            <a:pPr lvl="1"/>
            <a:r>
              <a:rPr lang="de-DE" b="1" dirty="0" smtClean="0"/>
              <a:t>Beratung</a:t>
            </a:r>
            <a:r>
              <a:rPr lang="de-DE" dirty="0" smtClean="0"/>
              <a:t> der Waldeigentümer – auch in Richtung</a:t>
            </a:r>
          </a:p>
          <a:p>
            <a:pPr marL="457200" lvl="1" indent="0">
              <a:buNone/>
            </a:pPr>
            <a:r>
              <a:rPr lang="de-DE" sz="3200" b="1" dirty="0" smtClean="0"/>
              <a:t>			</a:t>
            </a:r>
            <a:r>
              <a:rPr lang="de-DE" sz="3200" dirty="0" smtClean="0">
                <a:solidFill>
                  <a:srgbClr val="C00000"/>
                </a:solidFill>
              </a:rPr>
              <a:t>ökologische Waldwirtschaft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Ökologische Waldbewirtschaftung - DI Hans Grundner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05313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>
          <a:xfrm>
            <a:off x="1055440" y="695845"/>
            <a:ext cx="8900359" cy="861639"/>
          </a:xfrm>
        </p:spPr>
        <p:txBody>
          <a:bodyPr>
            <a:normAutofit fontScale="90000"/>
          </a:bodyPr>
          <a:lstStyle/>
          <a:p>
            <a:r>
              <a:rPr lang="de-DE" altLang="de-DE" b="1" dirty="0" smtClean="0"/>
              <a:t>Ökologische Waldbewirtschaftung</a:t>
            </a:r>
            <a:br>
              <a:rPr lang="de-DE" altLang="de-DE" b="1" dirty="0" smtClean="0"/>
            </a:br>
            <a:endParaRPr lang="de-DE" altLang="de-DE" sz="3600" b="1" dirty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idx="1"/>
          </p:nvPr>
        </p:nvSpPr>
        <p:spPr>
          <a:xfrm>
            <a:off x="1049001" y="1833404"/>
            <a:ext cx="10729192" cy="4627711"/>
          </a:xfrm>
        </p:spPr>
        <p:txBody>
          <a:bodyPr>
            <a:normAutofit/>
          </a:bodyPr>
          <a:lstStyle/>
          <a:p>
            <a:r>
              <a:rPr lang="de-DE" altLang="de-DE" dirty="0" smtClean="0"/>
              <a:t>Strukturreiche Wälder mit Baumarten der </a:t>
            </a:r>
          </a:p>
          <a:p>
            <a:r>
              <a:rPr lang="de-DE" altLang="de-DE" dirty="0" smtClean="0"/>
              <a:t>Potenziell natürlichen Waldgesellschaft (PNG)</a:t>
            </a:r>
          </a:p>
          <a:p>
            <a:r>
              <a:rPr lang="de-DE" altLang="de-DE" dirty="0" smtClean="0"/>
              <a:t>Naturverjüngungsverfahren bevorzugt</a:t>
            </a:r>
          </a:p>
          <a:p>
            <a:r>
              <a:rPr lang="de-DE" altLang="de-DE" dirty="0" smtClean="0"/>
              <a:t>Weitgehend Verzicht auf größere Kahlschläge (Vorteile dichtere Wälder sind bessere Klimakühler)</a:t>
            </a:r>
          </a:p>
          <a:p>
            <a:r>
              <a:rPr lang="de-DE" altLang="de-DE" dirty="0" smtClean="0"/>
              <a:t>Waldbodenschutz bei der Bringung </a:t>
            </a:r>
          </a:p>
          <a:p>
            <a:r>
              <a:rPr lang="de-DE" altLang="de-DE" dirty="0" smtClean="0"/>
              <a:t>Keine Düngung und Pestizide</a:t>
            </a:r>
          </a:p>
          <a:p>
            <a:r>
              <a:rPr lang="de-DE" altLang="de-DE" dirty="0" smtClean="0"/>
              <a:t>Erhöhung der Totholzmenge (stehend und liegend)</a:t>
            </a:r>
          </a:p>
          <a:p>
            <a:endParaRPr lang="de-DE" altLang="de-DE" dirty="0" smtClean="0"/>
          </a:p>
          <a:p>
            <a:endParaRPr lang="de-DE" altLang="de-DE" dirty="0"/>
          </a:p>
        </p:txBody>
      </p:sp>
      <p:sp>
        <p:nvSpPr>
          <p:cNvPr id="3" name="Rechteck 2"/>
          <p:cNvSpPr/>
          <p:nvPr/>
        </p:nvSpPr>
        <p:spPr>
          <a:xfrm>
            <a:off x="5807968" y="6453335"/>
            <a:ext cx="93647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1000" dirty="0"/>
              <a:t>© W. </a:t>
            </a:r>
            <a:r>
              <a:rPr lang="de-AT" sz="1000" dirty="0" err="1"/>
              <a:t>Rabitsch</a:t>
            </a:r>
            <a:endParaRPr lang="de-AT" sz="1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Ökologische Waldbewirtschaftung - DI Hans Grundner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97375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>
          <a:xfrm>
            <a:off x="1080292" y="365125"/>
            <a:ext cx="8900359" cy="1047651"/>
          </a:xfrm>
        </p:spPr>
        <p:txBody>
          <a:bodyPr>
            <a:normAutofit/>
          </a:bodyPr>
          <a:lstStyle/>
          <a:p>
            <a:r>
              <a:rPr lang="de-DE" altLang="de-DE" sz="4000" b="1" dirty="0" smtClean="0"/>
              <a:t>Ökologische Waldbewirtschaftung</a:t>
            </a:r>
            <a:endParaRPr lang="de-DE" altLang="de-DE" sz="4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56" name="Rectangle 8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983432" y="1484784"/>
                <a:ext cx="10729192" cy="4871566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de-DE" altLang="de-DE" dirty="0" smtClean="0"/>
                  <a:t>Seit den 1990`er Jahren beginnt ein Umdenken in der Waldwirtschaft</a:t>
                </a:r>
              </a:p>
              <a:p>
                <a:pPr lvl="1"/>
                <a:r>
                  <a:rPr lang="de-DE" altLang="de-DE" dirty="0" smtClean="0"/>
                  <a:t>Abkehr vom Altersklassenwald in Richtung Mischwälder</a:t>
                </a:r>
              </a:p>
              <a:p>
                <a:pPr lvl="1"/>
                <a:r>
                  <a:rPr lang="de-DE" altLang="de-DE" dirty="0" smtClean="0"/>
                  <a:t>Klimawandel erfordert nun rascheres Handeln,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alt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altLang="de-DE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altLang="de-DE" i="1">
                            <a:latin typeface="Cambria Math" panose="02040503050406030204" pitchFamily="18" charset="0"/>
                          </a:rPr>
                          <m:t>𝐶𝑂</m:t>
                        </m:r>
                      </m:e>
                      <m:sub>
                        <m:r>
                          <a:rPr lang="de-DE" altLang="de-DE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altLang="de-DE" dirty="0" smtClean="0"/>
                  <a:t>- Diskussion erreicht den Wald </a:t>
                </a:r>
              </a:p>
              <a:p>
                <a:r>
                  <a:rPr lang="de-DE" altLang="de-DE" dirty="0" smtClean="0"/>
                  <a:t>Sog. </a:t>
                </a:r>
                <a:r>
                  <a:rPr lang="de-DE" altLang="de-DE" dirty="0" smtClean="0"/>
                  <a:t>„</a:t>
                </a:r>
                <a:r>
                  <a:rPr lang="de-DE" altLang="de-DE" dirty="0" smtClean="0"/>
                  <a:t>Ur</a:t>
                </a:r>
                <a:r>
                  <a:rPr lang="de-DE" altLang="de-DE" dirty="0" smtClean="0"/>
                  <a:t>waldrelikte</a:t>
                </a:r>
                <a:r>
                  <a:rPr lang="de-DE" altLang="de-DE" dirty="0"/>
                  <a:t>“ </a:t>
                </a:r>
                <a:r>
                  <a:rPr lang="de-DE" altLang="de-DE" dirty="0" smtClean="0"/>
                  <a:t>rücken in den Fokus der Gesellschaft</a:t>
                </a:r>
              </a:p>
              <a:p>
                <a:pPr lvl="1"/>
                <a:r>
                  <a:rPr lang="de-DE" altLang="de-DE" dirty="0" smtClean="0"/>
                  <a:t>Bsp. Deutschland: Freikaufen von Sonderwäldern durch </a:t>
                </a:r>
                <a:r>
                  <a:rPr lang="de-DE" altLang="de-DE" dirty="0" err="1" smtClean="0"/>
                  <a:t>NGO´s</a:t>
                </a:r>
                <a:r>
                  <a:rPr lang="de-DE" altLang="de-DE" dirty="0" smtClean="0"/>
                  <a:t> (Außernutzungsstellung befristet auf 50 Jahre) etwa </a:t>
                </a:r>
                <a:r>
                  <a:rPr lang="de-DE" altLang="de-DE" dirty="0" smtClean="0"/>
                  <a:t>4-5 </a:t>
                </a:r>
                <a:r>
                  <a:rPr lang="de-DE" altLang="de-DE" dirty="0" smtClean="0"/>
                  <a:t>€/m²</a:t>
                </a:r>
              </a:p>
              <a:p>
                <a:pPr marL="0" indent="0">
                  <a:buNone/>
                </a:pPr>
                <a:r>
                  <a:rPr lang="de-DE" altLang="de-DE" u="sng" dirty="0" smtClean="0">
                    <a:solidFill>
                      <a:srgbClr val="C00000"/>
                    </a:solidFill>
                  </a:rPr>
                  <a:t>Gleichzeitig aber auch:</a:t>
                </a:r>
              </a:p>
              <a:p>
                <a:r>
                  <a:rPr lang="de-DE" altLang="de-DE" dirty="0" smtClean="0">
                    <a:solidFill>
                      <a:srgbClr val="C00000"/>
                    </a:solidFill>
                  </a:rPr>
                  <a:t>Rohstoff Holz wird stark nachgefragt </a:t>
                </a:r>
                <a:r>
                  <a:rPr lang="de-DE" altLang="de-DE" dirty="0" smtClean="0">
                    <a:solidFill>
                      <a:srgbClr val="C00000"/>
                    </a:solidFill>
                  </a:rPr>
                  <a:t>- „</a:t>
                </a:r>
                <a:r>
                  <a:rPr lang="de-DE" altLang="de-DE" dirty="0" smtClean="0">
                    <a:solidFill>
                      <a:srgbClr val="C00000"/>
                    </a:solidFill>
                  </a:rPr>
                  <a:t>Holzhunger“</a:t>
                </a:r>
              </a:p>
              <a:p>
                <a:r>
                  <a:rPr lang="de-DE" altLang="de-DE" dirty="0" smtClean="0">
                    <a:solidFill>
                      <a:srgbClr val="C00000"/>
                    </a:solidFill>
                  </a:rPr>
                  <a:t>Nachhaltige Energiegewinnung </a:t>
                </a:r>
                <a:r>
                  <a:rPr lang="de-DE" altLang="de-DE" dirty="0" smtClean="0">
                    <a:solidFill>
                      <a:srgbClr val="C00000"/>
                    </a:solidFill>
                  </a:rPr>
                  <a:t>aus dem Wald (z.B</a:t>
                </a:r>
                <a:r>
                  <a:rPr lang="de-DE" altLang="de-DE" dirty="0" smtClean="0">
                    <a:solidFill>
                      <a:srgbClr val="C00000"/>
                    </a:solidFill>
                  </a:rPr>
                  <a:t>. Biomasse)</a:t>
                </a:r>
              </a:p>
              <a:p>
                <a:r>
                  <a:rPr lang="de-DE" altLang="de-DE" dirty="0" smtClean="0">
                    <a:solidFill>
                      <a:srgbClr val="C00000"/>
                    </a:solidFill>
                  </a:rPr>
                  <a:t>Waldeigentum derzeit auch für andere Sparten attraktiv </a:t>
                </a:r>
                <a:r>
                  <a:rPr lang="de-DE" altLang="de-DE" dirty="0">
                    <a:solidFill>
                      <a:srgbClr val="C00000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altLang="de-DE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altLang="de-DE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𝐶𝑂</m:t>
                        </m:r>
                      </m:e>
                      <m:sub>
                        <m:r>
                          <a:rPr lang="de-DE" altLang="de-DE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altLang="de-DE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de-DE" altLang="de-DE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Zertifikate</m:t>
                    </m:r>
                    <m:r>
                      <a:rPr lang="de-DE" altLang="de-DE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de-DE" altLang="de-DE" dirty="0">
                    <a:solidFill>
                      <a:srgbClr val="C00000"/>
                    </a:solidFill>
                  </a:rPr>
                  <a:t> </a:t>
                </a:r>
                <a:r>
                  <a:rPr lang="de-DE" altLang="de-DE" dirty="0" smtClean="0">
                    <a:solidFill>
                      <a:srgbClr val="C00000"/>
                    </a:solidFill>
                  </a:rPr>
                  <a:t>Ausgleichsfläche </a:t>
                </a:r>
                <a:r>
                  <a:rPr lang="de-DE" altLang="de-DE" dirty="0">
                    <a:solidFill>
                      <a:srgbClr val="C00000"/>
                    </a:solidFill>
                  </a:rPr>
                  <a:t>für andere Prozesse etc.)</a:t>
                </a:r>
              </a:p>
              <a:p>
                <a:pPr lvl="1"/>
                <a:endParaRPr lang="de-DE" altLang="de-DE" dirty="0" smtClean="0"/>
              </a:p>
              <a:p>
                <a:pPr lvl="1"/>
                <a:endParaRPr lang="de-DE" altLang="de-DE" dirty="0"/>
              </a:p>
              <a:p>
                <a:pPr lvl="1"/>
                <a:endParaRPr lang="de-DE" altLang="de-DE" dirty="0" smtClean="0"/>
              </a:p>
              <a:p>
                <a:pPr lvl="1"/>
                <a:endParaRPr lang="de-DE" altLang="de-DE" dirty="0" smtClean="0"/>
              </a:p>
              <a:p>
                <a:endParaRPr lang="de-DE" altLang="de-DE" dirty="0"/>
              </a:p>
            </p:txBody>
          </p:sp>
        </mc:Choice>
        <mc:Fallback>
          <p:sp>
            <p:nvSpPr>
              <p:cNvPr id="2056" name="Rectangle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83432" y="1484784"/>
                <a:ext cx="10729192" cy="4871566"/>
              </a:xfrm>
              <a:blipFill>
                <a:blip r:embed="rId2"/>
                <a:stretch>
                  <a:fillRect l="-1136" t="-2879" b="-162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37498" cy="365125"/>
          </a:xfrm>
        </p:spPr>
        <p:txBody>
          <a:bodyPr/>
          <a:lstStyle/>
          <a:p>
            <a:r>
              <a:rPr lang="de-DE" smtClean="0"/>
              <a:t>Ökologische Waldbewirtschaftung - DI Hans Grundner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9811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000" b="1" dirty="0"/>
              <a:t>Ökologische Waldbewirtschaftung</a:t>
            </a:r>
            <a:r>
              <a:rPr lang="de-DE" altLang="de-DE" dirty="0" smtClean="0"/>
              <a:t>:</a:t>
            </a:r>
            <a:endParaRPr lang="de-DE" altLang="de-DE" dirty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idx="1"/>
          </p:nvPr>
        </p:nvSpPr>
        <p:spPr>
          <a:xfrm>
            <a:off x="838200" y="1772816"/>
            <a:ext cx="10515600" cy="4404147"/>
          </a:xfrm>
        </p:spPr>
        <p:txBody>
          <a:bodyPr>
            <a:normAutofit/>
          </a:bodyPr>
          <a:lstStyle/>
          <a:p>
            <a:r>
              <a:rPr lang="de-DE" altLang="de-DE" sz="2400" dirty="0" smtClean="0"/>
              <a:t>Der Wald gilt als </a:t>
            </a:r>
            <a:r>
              <a:rPr lang="de-DE" altLang="de-DE" sz="2400" b="1" dirty="0" smtClean="0"/>
              <a:t>Lebensraum und „Wohnraum</a:t>
            </a:r>
            <a:r>
              <a:rPr lang="de-DE" altLang="de-DE" sz="2400" dirty="0" smtClean="0"/>
              <a:t>“ für die gesamte Waldfauna (Säuger, Vögel, Reptilien, Insekten, etc.), Waldflora (Bäume, Sträucher, Kräuter, Gräser, Moose, etc.) sowie für Pilze, Flechten, etc.</a:t>
            </a:r>
          </a:p>
          <a:p>
            <a:r>
              <a:rPr lang="de-DE" altLang="de-DE" sz="2400" dirty="0" smtClean="0"/>
              <a:t>Dieser </a:t>
            </a:r>
            <a:r>
              <a:rPr lang="de-DE" altLang="de-DE" sz="2400" b="1" dirty="0" smtClean="0"/>
              <a:t>„Wohnraum“ </a:t>
            </a:r>
            <a:r>
              <a:rPr lang="de-DE" altLang="de-DE" sz="2400" dirty="0" smtClean="0"/>
              <a:t>für soll auch in bewirtschafteten Wäldern dauerhaft vor Ort vorhanden sein (bleiben), die Arten sollen zumindest die Möglichkeit haben.</a:t>
            </a:r>
          </a:p>
          <a:p>
            <a:r>
              <a:rPr lang="de-DE" altLang="de-DE" sz="2400" dirty="0" smtClean="0"/>
              <a:t>In Europaschutzgebieten (EG) sind diese Grundsätze besonders verankert (FFH- und Vogelrichtlinie der EU) und derzeit besonders herausfordernd.</a:t>
            </a:r>
          </a:p>
          <a:p>
            <a:r>
              <a:rPr lang="de-DE" altLang="de-DE" sz="2400" dirty="0" smtClean="0">
                <a:solidFill>
                  <a:srgbClr val="C00000"/>
                </a:solidFill>
              </a:rPr>
              <a:t>Vor Allem spezielle Urwaldreliktarten (</a:t>
            </a:r>
            <a:r>
              <a:rPr lang="de-DE" altLang="de-DE" sz="2400" dirty="0" smtClean="0">
                <a:solidFill>
                  <a:srgbClr val="C00000"/>
                </a:solidFill>
              </a:rPr>
              <a:t>z.B</a:t>
            </a:r>
            <a:r>
              <a:rPr lang="de-DE" altLang="de-DE" sz="2400" dirty="0" smtClean="0">
                <a:solidFill>
                  <a:srgbClr val="C00000"/>
                </a:solidFill>
              </a:rPr>
              <a:t>. Juchtenkäfer, veilchenblauer Wurzelhalsschnellkäfer, etc.) haben besondere Ansprüche, die im bewirtschafteten Wald oft nicht einfach umsetzbar erscheinen. </a:t>
            </a:r>
            <a:endParaRPr lang="de-DE" altLang="de-DE" sz="2400" dirty="0" smtClean="0"/>
          </a:p>
          <a:p>
            <a:endParaRPr lang="de-DE" altLang="de-DE" sz="2400" dirty="0" smtClean="0"/>
          </a:p>
          <a:p>
            <a:pPr marL="0" indent="0">
              <a:buNone/>
            </a:pPr>
            <a:endParaRPr lang="de-DE" alt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Ökologische Waldbewirtschaftung - DI Hans Grundner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5154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altLang="de-DE" sz="3200" b="1" dirty="0"/>
              <a:t>AG </a:t>
            </a:r>
            <a:r>
              <a:rPr lang="de-DE" altLang="de-DE" sz="3200" b="1" dirty="0" smtClean="0"/>
              <a:t>Waldbewirtschaftung </a:t>
            </a:r>
            <a:r>
              <a:rPr lang="de-DE" altLang="de-DE" sz="3200" b="1" dirty="0"/>
              <a:t>im EG Kamp- </a:t>
            </a:r>
            <a:r>
              <a:rPr lang="de-DE" altLang="de-DE" sz="3200" b="1" dirty="0" err="1"/>
              <a:t>Kremstal</a:t>
            </a:r>
            <a:r>
              <a:rPr lang="de-DE" altLang="de-DE" sz="3200" b="1" dirty="0"/>
              <a:t> nach </a:t>
            </a:r>
            <a:r>
              <a:rPr lang="de-DE" altLang="de-DE" sz="3200" b="1" dirty="0" smtClean="0"/>
              <a:t>Natura 2000 </a:t>
            </a:r>
            <a:r>
              <a:rPr lang="de-DE" altLang="de-DE" sz="3200" b="1" dirty="0"/>
              <a:t>Kriterien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idx="1"/>
          </p:nvPr>
        </p:nvSpPr>
        <p:spPr>
          <a:xfrm>
            <a:off x="838200" y="2204864"/>
            <a:ext cx="10515600" cy="3972099"/>
          </a:xfrm>
          <a:solidFill>
            <a:srgbClr val="92D050"/>
          </a:solidFill>
        </p:spPr>
        <p:txBody>
          <a:bodyPr/>
          <a:lstStyle/>
          <a:p>
            <a:r>
              <a:rPr lang="de-DE" altLang="de-DE" sz="2400" dirty="0" smtClean="0"/>
              <a:t>Datenlage seit EU-Beitritt fortgeschrieben, keine Detailkartierung seit mehr als 20 Jahren</a:t>
            </a:r>
          </a:p>
          <a:p>
            <a:r>
              <a:rPr lang="de-DE" altLang="de-DE" sz="2400" dirty="0" smtClean="0"/>
              <a:t>Immer wieder Vorwürfe </a:t>
            </a:r>
            <a:r>
              <a:rPr lang="de-DE" altLang="de-DE" sz="2400" dirty="0" smtClean="0"/>
              <a:t>(Anzeigen) von </a:t>
            </a:r>
            <a:r>
              <a:rPr lang="de-DE" altLang="de-DE" sz="2400" dirty="0" err="1" smtClean="0"/>
              <a:t>NGO`s</a:t>
            </a:r>
            <a:r>
              <a:rPr lang="de-DE" altLang="de-DE" sz="2400" dirty="0" smtClean="0"/>
              <a:t> an Waldeigentümer und Behörde</a:t>
            </a:r>
            <a:endParaRPr lang="de-DE" altLang="de-DE" sz="2400" dirty="0"/>
          </a:p>
          <a:p>
            <a:r>
              <a:rPr lang="de-DE" altLang="de-DE" sz="2400" dirty="0" smtClean="0">
                <a:solidFill>
                  <a:srgbClr val="C00000"/>
                </a:solidFill>
              </a:rPr>
              <a:t>Seit Sommer 2022 Arbeitsgruppe Buchenbewirtschaftung</a:t>
            </a:r>
          </a:p>
          <a:p>
            <a:r>
              <a:rPr lang="de-DE" altLang="de-DE" sz="2400" dirty="0" smtClean="0">
                <a:solidFill>
                  <a:srgbClr val="C00000"/>
                </a:solidFill>
              </a:rPr>
              <a:t>Vertreter der Bezirkshauptleute, Naturschutzabteilung, Forstabteilung, Umweltanwaltschaft, Landwirtschaftskammer, Land &amp; Forstbetriebe, ÖBF AG, private Waldeigentümer vor Ort</a:t>
            </a:r>
          </a:p>
          <a:p>
            <a:r>
              <a:rPr lang="de-DE" altLang="de-DE" sz="2400" dirty="0" smtClean="0">
                <a:solidFill>
                  <a:srgbClr val="C00000"/>
                </a:solidFill>
              </a:rPr>
              <a:t>Regelmäßige Meetings um das gegenseitige Verständnis zu stärken und gemeinsam Lösungen zu erarbeiten</a:t>
            </a:r>
          </a:p>
          <a:p>
            <a:pPr marL="0" indent="0">
              <a:buNone/>
            </a:pPr>
            <a:endParaRPr lang="de-DE" alt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Ökologische Waldbewirtschaftung - DI Hans Grundner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64971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altLang="de-DE" sz="3200" b="1" dirty="0"/>
              <a:t>AG Waldbewirtschaftung im EG Kamp- </a:t>
            </a:r>
            <a:r>
              <a:rPr lang="de-DE" altLang="de-DE" sz="3200" b="1" dirty="0" err="1"/>
              <a:t>Kremstal</a:t>
            </a:r>
            <a:r>
              <a:rPr lang="de-DE" altLang="de-DE" sz="3200" b="1" dirty="0"/>
              <a:t> nach Natura 2000 Kriterien</a:t>
            </a:r>
            <a:endParaRPr lang="de-DE" altLang="de-DE" sz="3200" dirty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idx="1"/>
          </p:nvPr>
        </p:nvSpPr>
        <p:spPr>
          <a:xfrm>
            <a:off x="838200" y="1988840"/>
            <a:ext cx="10515600" cy="4188123"/>
          </a:xfrm>
          <a:solidFill>
            <a:srgbClr val="92D050"/>
          </a:solidFill>
        </p:spPr>
        <p:txBody>
          <a:bodyPr/>
          <a:lstStyle/>
          <a:p>
            <a:pPr marL="0" indent="0">
              <a:buNone/>
            </a:pPr>
            <a:r>
              <a:rPr lang="de-DE" altLang="de-DE" sz="2400" b="1" u="sng" dirty="0" smtClean="0"/>
              <a:t>Ziele der AG:</a:t>
            </a:r>
            <a:endParaRPr lang="de-DE" altLang="de-DE" sz="2400" b="1" u="sng" dirty="0" smtClean="0"/>
          </a:p>
          <a:p>
            <a:r>
              <a:rPr lang="de-DE" altLang="de-DE" sz="2400" dirty="0" smtClean="0"/>
              <a:t>Analyse der Ist – Situation der </a:t>
            </a:r>
            <a:r>
              <a:rPr lang="de-DE" altLang="de-DE" sz="2400" dirty="0" smtClean="0"/>
              <a:t>Wald-Lebensraumtypen </a:t>
            </a:r>
            <a:r>
              <a:rPr lang="de-DE" altLang="de-DE" sz="2400" dirty="0" smtClean="0"/>
              <a:t>(LRT</a:t>
            </a:r>
            <a:r>
              <a:rPr lang="de-DE" altLang="de-DE" sz="2400" dirty="0" smtClean="0"/>
              <a:t>) im EG</a:t>
            </a:r>
            <a:endParaRPr lang="de-DE" altLang="de-DE" sz="2400" dirty="0" smtClean="0"/>
          </a:p>
          <a:p>
            <a:r>
              <a:rPr lang="de-DE" altLang="de-DE" sz="2400" dirty="0" smtClean="0"/>
              <a:t>Verbesserung der Datenlage durch Informationen von den Waldeigentümern </a:t>
            </a:r>
          </a:p>
          <a:p>
            <a:r>
              <a:rPr lang="de-DE" altLang="de-DE" sz="2400" dirty="0" smtClean="0"/>
              <a:t>Beurteilung der Waldbewirtschaftung nach den Kriterien für den Günstigen Erhaltungs- Zustand (GEZ-Kriterien) durch Waldeigentümer selbst</a:t>
            </a:r>
          </a:p>
          <a:p>
            <a:r>
              <a:rPr lang="de-DE" altLang="de-DE" sz="2400" dirty="0" smtClean="0"/>
              <a:t>Aggregation der Daten für das Europaschutzgebiet um den Zustand der LRT besser beurteilen zu können</a:t>
            </a:r>
          </a:p>
          <a:p>
            <a:r>
              <a:rPr lang="de-DE" altLang="de-DE" sz="2400" dirty="0" smtClean="0"/>
              <a:t>Gezielter Einsatz von Fördermitteln – siehe Projekt Altenburg</a:t>
            </a:r>
          </a:p>
          <a:p>
            <a:endParaRPr lang="de-DE" altLang="de-DE" sz="2400" dirty="0" smtClean="0"/>
          </a:p>
          <a:p>
            <a:endParaRPr lang="de-DE" altLang="de-DE" sz="2400" dirty="0" smtClean="0"/>
          </a:p>
          <a:p>
            <a:pPr marL="0" indent="0">
              <a:buNone/>
            </a:pPr>
            <a:endParaRPr lang="de-DE" alt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Ökologische Waldbewirtschaftung - DI Hans Grundner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75717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0</TotalTime>
  <Words>757</Words>
  <Application>Microsoft Office PowerPoint</Application>
  <PresentationFormat>Breitbild</PresentationFormat>
  <Paragraphs>94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  <vt:lpstr>PowerPoint-Präsentation</vt:lpstr>
      <vt:lpstr>Ökologische Waldbewirtschaftung </vt:lpstr>
      <vt:lpstr>Ökologische Waldbewirtschaftung</vt:lpstr>
      <vt:lpstr>Ökologische Waldbewirtschaftung:</vt:lpstr>
      <vt:lpstr>AG Waldbewirtschaftung im EG Kamp- Kremstal nach Natura 2000 Kriterien</vt:lpstr>
      <vt:lpstr>AG Waldbewirtschaftung im EG Kamp- Kremstal nach Natura 2000 Kriterien</vt:lpstr>
      <vt:lpstr>Ausblick:</vt:lpstr>
      <vt:lpstr>Weiterführende Links:  Naturschutz - Land Niederösterreich (noe.gv.at) www.natura2000.wald.or.at www.umweltbundesamt.at/umweltthemen/naturschutz/schutzgebiete/natura2000  https://www.wohllebens-waldakademie.de/urwaldprojekt  etc.  </vt:lpstr>
      <vt:lpstr>Herzlichen Dank für Ihre Aufmerksamkeit!</vt:lpstr>
    </vt:vector>
  </TitlesOfParts>
  <Company>Amt der NÖ Landesregierung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LFBM</dc:creator>
  <cp:lastModifiedBy>Grundner Hans (LF4)</cp:lastModifiedBy>
  <cp:revision>89</cp:revision>
  <dcterms:created xsi:type="dcterms:W3CDTF">2006-11-08T07:22:28Z</dcterms:created>
  <dcterms:modified xsi:type="dcterms:W3CDTF">2023-10-23T12:17:38Z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SC#COOSYSTEM@1.1:Container">
    <vt:lpwstr>COO.1000.8802.20.242512</vt:lpwstr>
  </property>
  <property fmtid="{D5CDD505-2E9C-101B-9397-08002B2CF9AE}" pid="3" name="FSC#COOELAK@1.1001:Subject">
    <vt:lpwstr>Dienstbesprechungen</vt:lpwstr>
  </property>
  <property fmtid="{D5CDD505-2E9C-101B-9397-08002B2CF9AE}" pid="4" name="FSC#COOELAK@1.1001:FileReference">
    <vt:lpwstr>LF4-A-2-2001</vt:lpwstr>
  </property>
  <property fmtid="{D5CDD505-2E9C-101B-9397-08002B2CF9AE}" pid="5" name="FSC#COOELAK@1.1001:FileRefYear">
    <vt:lpwstr>2001</vt:lpwstr>
  </property>
  <property fmtid="{D5CDD505-2E9C-101B-9397-08002B2CF9AE}" pid="6" name="FSC#COOELAK@1.1001:FileRefOrdinal">
    <vt:lpwstr>2</vt:lpwstr>
  </property>
  <property fmtid="{D5CDD505-2E9C-101B-9397-08002B2CF9AE}" pid="7" name="FSC#COOELAK@1.1001:FileRefOU">
    <vt:lpwstr/>
  </property>
  <property fmtid="{D5CDD505-2E9C-101B-9397-08002B2CF9AE}" pid="8" name="FSC#COOELAK@1.1001:Organization">
    <vt:lpwstr/>
  </property>
  <property fmtid="{D5CDD505-2E9C-101B-9397-08002B2CF9AE}" pid="9" name="FSC#COOELAK@1.1001:Owner">
    <vt:lpwstr> Dipl. -Ing. Baumgartner</vt:lpwstr>
  </property>
  <property fmtid="{D5CDD505-2E9C-101B-9397-08002B2CF9AE}" pid="10" name="FSC#COOELAK@1.1001:OwnerExtension">
    <vt:lpwstr>12966</vt:lpwstr>
  </property>
  <property fmtid="{D5CDD505-2E9C-101B-9397-08002B2CF9AE}" pid="11" name="FSC#COOELAK@1.1001:OwnerFaxExtension">
    <vt:lpwstr/>
  </property>
  <property fmtid="{D5CDD505-2E9C-101B-9397-08002B2CF9AE}" pid="12" name="FSC#COOELAK@1.1001:DispatchedBy">
    <vt:lpwstr/>
  </property>
  <property fmtid="{D5CDD505-2E9C-101B-9397-08002B2CF9AE}" pid="13" name="FSC#COOELAK@1.1001:DispatchedAt">
    <vt:lpwstr/>
  </property>
  <property fmtid="{D5CDD505-2E9C-101B-9397-08002B2CF9AE}" pid="14" name="FSC#COOELAK@1.1001:ApprovedBy">
    <vt:lpwstr/>
  </property>
  <property fmtid="{D5CDD505-2E9C-101B-9397-08002B2CF9AE}" pid="15" name="FSC#COOELAK@1.1001:ApprovedAt">
    <vt:lpwstr/>
  </property>
  <property fmtid="{D5CDD505-2E9C-101B-9397-08002B2CF9AE}" pid="16" name="FSC#COOELAK@1.1001:Department">
    <vt:lpwstr>LF4-WB (LF4  Waldbau)</vt:lpwstr>
  </property>
  <property fmtid="{D5CDD505-2E9C-101B-9397-08002B2CF9AE}" pid="17" name="FSC#COOELAK@1.1001:CreatedAt">
    <vt:lpwstr>12.12.2006 16:59:06</vt:lpwstr>
  </property>
  <property fmtid="{D5CDD505-2E9C-101B-9397-08002B2CF9AE}" pid="18" name="FSC#COOELAK@1.1001:OU">
    <vt:lpwstr>LF4 (Abteilung Forstwirtschaft)</vt:lpwstr>
  </property>
  <property fmtid="{D5CDD505-2E9C-101B-9397-08002B2CF9AE}" pid="19" name="FSC#COOELAK@1.1001:Priority">
    <vt:lpwstr/>
  </property>
  <property fmtid="{D5CDD505-2E9C-101B-9397-08002B2CF9AE}" pid="20" name="FSC#COOELAK@1.1001:ObjBarCode">
    <vt:lpwstr>*COO.1000.8802.20.242512*</vt:lpwstr>
  </property>
  <property fmtid="{D5CDD505-2E9C-101B-9397-08002B2CF9AE}" pid="21" name="FSC#COOELAK@1.1001:RefBarCode">
    <vt:lpwstr>*Lafo*</vt:lpwstr>
  </property>
  <property fmtid="{D5CDD505-2E9C-101B-9397-08002B2CF9AE}" pid="22" name="FSC#COOELAK@1.1001:FileRefBarCode">
    <vt:lpwstr>*LF4-A-2-2001*</vt:lpwstr>
  </property>
  <property fmtid="{D5CDD505-2E9C-101B-9397-08002B2CF9AE}" pid="23" name="FSC#COOELAK@1.1001:ExternalRef">
    <vt:lpwstr/>
  </property>
  <property fmtid="{D5CDD505-2E9C-101B-9397-08002B2CF9AE}" pid="24" name="FSC#FSCLAKIS@15.1000:Abgeschlossen">
    <vt:lpwstr>Nein</vt:lpwstr>
  </property>
  <property fmtid="{D5CDD505-2E9C-101B-9397-08002B2CF9AE}" pid="25" name="FSC#FSCLAKIS@15.1000:Abgezeichnet_am">
    <vt:lpwstr/>
  </property>
  <property fmtid="{D5CDD505-2E9C-101B-9397-08002B2CF9AE}" pid="26" name="FSC#FSCLAKIS@15.1000:Abgezeichnet_von">
    <vt:lpwstr/>
  </property>
  <property fmtid="{D5CDD505-2E9C-101B-9397-08002B2CF9AE}" pid="27" name="FSC#FSCLAKIS@15.1000:Abgezeichnet2_am">
    <vt:lpwstr/>
  </property>
  <property fmtid="{D5CDD505-2E9C-101B-9397-08002B2CF9AE}" pid="28" name="FSC#FSCLAKIS@15.1000:Abgezeichnet2_von">
    <vt:lpwstr/>
  </property>
  <property fmtid="{D5CDD505-2E9C-101B-9397-08002B2CF9AE}" pid="29" name="FSC#FSCLAKIS@15.1000:Abschriftsklausel">
    <vt:lpwstr/>
  </property>
  <property fmtid="{D5CDD505-2E9C-101B-9397-08002B2CF9AE}" pid="30" name="FSC#FSCLAKIS@15.1000:AktBetreff">
    <vt:lpwstr>Dienstbesprechungen</vt:lpwstr>
  </property>
  <property fmtid="{D5CDD505-2E9C-101B-9397-08002B2CF9AE}" pid="31" name="FSC#FSCLAKIS@15.1000:Bearbeiter_Tit_NN">
    <vt:lpwstr>DI Schwarzinger</vt:lpwstr>
  </property>
  <property fmtid="{D5CDD505-2E9C-101B-9397-08002B2CF9AE}" pid="32" name="FSC#FSCLAKIS@15.1000:Bearbeiter_Tit_VN_NN">
    <vt:lpwstr>DI Hubert Schwarzinger</vt:lpwstr>
  </property>
  <property fmtid="{D5CDD505-2E9C-101B-9397-08002B2CF9AE}" pid="33" name="FSC#FSCLAKIS@15.1000:Beilagen">
    <vt:lpwstr/>
  </property>
  <property fmtid="{D5CDD505-2E9C-101B-9397-08002B2CF9AE}" pid="34" name="FSC#FSCLAKIS@15.1000:Betreff">
    <vt:lpwstr>Dienstbesprechung mit den Bezirksforsttechnikern am 14. und 15. Dezember 2006</vt:lpwstr>
  </property>
  <property fmtid="{D5CDD505-2E9C-101B-9397-08002B2CF9AE}" pid="35" name="FSC#FSCLAKIS@15.1000:Bezug">
    <vt:lpwstr/>
  </property>
  <property fmtid="{D5CDD505-2E9C-101B-9397-08002B2CF9AE}" pid="36" name="FSC#FSCLAKIS@15.1000:DW_Bearbeiter">
    <vt:lpwstr>12962</vt:lpwstr>
  </property>
  <property fmtid="{D5CDD505-2E9C-101B-9397-08002B2CF9AE}" pid="37" name="FSC#FSCLAKIS@15.1000:Erzeugt_am">
    <vt:lpwstr>12.12.2006</vt:lpwstr>
  </property>
  <property fmtid="{D5CDD505-2E9C-101B-9397-08002B2CF9AE}" pid="38" name="FSC#FSCLAKIS@15.1000:Fertigungsklausel">
    <vt:lpwstr/>
  </property>
  <property fmtid="{D5CDD505-2E9C-101B-9397-08002B2CF9AE}" pid="39" name="FSC#FSCLAKIS@15.1000:Fertigungsklausel2">
    <vt:lpwstr/>
  </property>
  <property fmtid="{D5CDD505-2E9C-101B-9397-08002B2CF9AE}" pid="40" name="FSC#FSCLAKIS@15.1000:Kennzeichen">
    <vt:lpwstr>LF4-A-2/054-2006</vt:lpwstr>
  </property>
  <property fmtid="{D5CDD505-2E9C-101B-9397-08002B2CF9AE}" pid="41" name="FSC#FSCLAKIS@15.1000:Objektname">
    <vt:lpwstr>Lafo</vt:lpwstr>
  </property>
  <property fmtid="{D5CDD505-2E9C-101B-9397-08002B2CF9AE}" pid="42" name="FSC#FSCLAKIS@15.1000:RsabAbsender">
    <vt:lpwstr>Amt der NÖ Landesregierung_x000d_
Abteilung Forstwirtschaft_x000d_
Landhausplatz 1_x000d_
3109 St. Pölten</vt:lpwstr>
  </property>
  <property fmtid="{D5CDD505-2E9C-101B-9397-08002B2CF9AE}" pid="43" name="FSC#FSCLAKIS@15.1000:Text_nach_Fertigung">
    <vt:lpwstr/>
  </property>
  <property fmtid="{D5CDD505-2E9C-101B-9397-08002B2CF9AE}" pid="44" name="FSC#FSCLAKIS@15.1000:Unterschrieben_am">
    <vt:lpwstr/>
  </property>
  <property fmtid="{D5CDD505-2E9C-101B-9397-08002B2CF9AE}" pid="45" name="FSC#FSCLAKIS@15.1000:Unterschrieben_von">
    <vt:lpwstr/>
  </property>
  <property fmtid="{D5CDD505-2E9C-101B-9397-08002B2CF9AE}" pid="46" name="FSC#FSCLAKIS@15.1000:Unterschrieben2_am">
    <vt:lpwstr/>
  </property>
  <property fmtid="{D5CDD505-2E9C-101B-9397-08002B2CF9AE}" pid="47" name="FSC#FSCLAKIS@15.1000:Unterschrieben2_von">
    <vt:lpwstr/>
  </property>
  <property fmtid="{D5CDD505-2E9C-101B-9397-08002B2CF9AE}" pid="48" name="FSC#FSCLAKIS@15.1000:Unterschrieben_von_Tit_VN_NN_gsp">
    <vt:lpwstr/>
  </property>
  <property fmtid="{D5CDD505-2E9C-101B-9397-08002B2CF9AE}" pid="49" name="FSC#FSCLAKIS@15.1000:Unterschrieben_von_Tit_VN_NN_ng">
    <vt:lpwstr/>
  </property>
  <property fmtid="{D5CDD505-2E9C-101B-9397-08002B2CF9AE}" pid="50" name="FSC#FSCLAKIS@15.1000:Gesperrt_Bearbeiter">
    <vt:lpwstr>DI S c h w a r z i n g e r</vt:lpwstr>
  </property>
  <property fmtid="{D5CDD505-2E9C-101B-9397-08002B2CF9AE}" pid="51" name="FSC#FSCLAKIS@15.1000:Systemaenderungszeitpunkt">
    <vt:lpwstr>12. Dezember 2006</vt:lpwstr>
  </property>
  <property fmtid="{D5CDD505-2E9C-101B-9397-08002B2CF9AE}" pid="52" name="FSC#FSCLAKIS@15.1000:Eingangsdatum_ON">
    <vt:lpwstr/>
  </property>
  <property fmtid="{D5CDD505-2E9C-101B-9397-08002B2CF9AE}" pid="53" name="FSC#FSCLAKIS@15.1000:Frist_ON">
    <vt:lpwstr/>
  </property>
  <property fmtid="{D5CDD505-2E9C-101B-9397-08002B2CF9AE}" pid="54" name="FSC#FSCLAKIS@15.1000:Anmerkung_ON">
    <vt:lpwstr/>
  </property>
  <property fmtid="{D5CDD505-2E9C-101B-9397-08002B2CF9AE}" pid="55" name="FSC#FSCLAKIS@15.1000:Inhalt_ON">
    <vt:lpwstr/>
  </property>
  <property fmtid="{D5CDD505-2E9C-101B-9397-08002B2CF9AE}" pid="56" name="FSC#FSCLAKIS@15.1000:Hinweis_ON">
    <vt:lpwstr/>
  </property>
  <property fmtid="{D5CDD505-2E9C-101B-9397-08002B2CF9AE}" pid="57" name="FSC#FSCLAKIS@15.1000:Erledigung_ON">
    <vt:lpwstr/>
  </property>
</Properties>
</file>